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8A94-3369-4623-B228-57AEFFDF01D3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05145-0337-44FF-9F08-D7746BD8788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INDIRIZZO AMMINISTRAZIONE FINANZA E </a:t>
            </a:r>
            <a:r>
              <a:rPr lang="it-IT" b="1" dirty="0" smtClean="0">
                <a:solidFill>
                  <a:srgbClr val="FF0000"/>
                </a:solidFill>
              </a:rPr>
              <a:t>MARKETING</a:t>
            </a:r>
            <a:br>
              <a:rPr lang="it-IT" b="1" dirty="0" smtClean="0">
                <a:solidFill>
                  <a:srgbClr val="FF0000"/>
                </a:solidFill>
              </a:rPr>
            </a:b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4000" b="1" i="1" u="sng" dirty="0" smtClean="0">
                <a:solidFill>
                  <a:srgbClr val="00B0F0"/>
                </a:solidFill>
              </a:rPr>
              <a:t>a</a:t>
            </a:r>
            <a:r>
              <a:rPr lang="it-IT" sz="4000" b="1" i="1" u="sng" dirty="0" smtClean="0">
                <a:solidFill>
                  <a:srgbClr val="00B0F0"/>
                </a:solidFill>
              </a:rPr>
              <a:t>rticolazione</a:t>
            </a:r>
            <a:r>
              <a:rPr lang="it-IT" sz="4000" b="1" i="1" dirty="0" smtClean="0">
                <a:solidFill>
                  <a:srgbClr val="00B0F0"/>
                </a:solidFill>
              </a:rPr>
              <a:t> </a:t>
            </a:r>
            <a:r>
              <a:rPr lang="it-IT" sz="4000" b="1" dirty="0" smtClean="0">
                <a:solidFill>
                  <a:srgbClr val="00B0F0"/>
                </a:solidFill>
              </a:rPr>
              <a:t>RELAZIONI INTERNAZIONALI PER IL MARKETING</a:t>
            </a:r>
            <a:endParaRPr lang="it-IT" sz="4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PROSEGUIMENTO STUDI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TUTTI I CORSI </a:t>
            </a:r>
            <a:r>
              <a:rPr lang="it-IT" dirty="0" err="1" smtClean="0">
                <a:solidFill>
                  <a:srgbClr val="0070C0"/>
                </a:solidFill>
              </a:rPr>
              <a:t>DI</a:t>
            </a:r>
            <a:r>
              <a:rPr lang="it-IT" dirty="0" smtClean="0">
                <a:solidFill>
                  <a:srgbClr val="0070C0"/>
                </a:solidFill>
              </a:rPr>
              <a:t> LAUREA SPECIE AD INDIRIZZO ECONOMICO, GIURIDICO. LINGUISTICO</a:t>
            </a:r>
          </a:p>
          <a:p>
            <a:r>
              <a:rPr lang="it-IT" u="sng" dirty="0" smtClean="0">
                <a:solidFill>
                  <a:srgbClr val="00B050"/>
                </a:solidFill>
              </a:rPr>
              <a:t>ESEMPIO</a:t>
            </a:r>
            <a:r>
              <a:rPr lang="it-IT" dirty="0" smtClean="0">
                <a:solidFill>
                  <a:srgbClr val="00B050"/>
                </a:solidFill>
              </a:rPr>
              <a:t>: SCIENZE POLITICHE, LINGUE, GIURISPRUDENZA, INGEGNERIA GESTIONALE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MATERIE SPECIFICHE R.I. M.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A) </a:t>
            </a:r>
            <a:r>
              <a:rPr lang="it-IT" dirty="0" smtClean="0">
                <a:solidFill>
                  <a:srgbClr val="00B0F0"/>
                </a:solidFill>
              </a:rPr>
              <a:t>ECONOMIA AZIENDALE E GEOPOLITICA </a:t>
            </a:r>
            <a:r>
              <a:rPr lang="it-IT" dirty="0" err="1" smtClean="0">
                <a:solidFill>
                  <a:srgbClr val="00B0F0"/>
                </a:solidFill>
              </a:rPr>
              <a:t>DI</a:t>
            </a:r>
            <a:r>
              <a:rPr lang="it-IT" dirty="0" smtClean="0">
                <a:solidFill>
                  <a:srgbClr val="00B0F0"/>
                </a:solidFill>
              </a:rPr>
              <a:t/>
            </a:r>
            <a:br>
              <a:rPr lang="it-IT" dirty="0" smtClean="0">
                <a:solidFill>
                  <a:srgbClr val="00B0F0"/>
                </a:solidFill>
              </a:rPr>
            </a:br>
            <a:r>
              <a:rPr lang="it-IT" dirty="0" smtClean="0">
                <a:solidFill>
                  <a:srgbClr val="00B0F0"/>
                </a:solidFill>
              </a:rPr>
              <a:t>     MERCATI LOCALI, NAZIONALI, GLOBALI</a:t>
            </a:r>
          </a:p>
          <a:p>
            <a:r>
              <a:rPr lang="it-IT" dirty="0" smtClean="0"/>
              <a:t>B)</a:t>
            </a:r>
            <a:r>
              <a:rPr lang="it-IT" dirty="0" smtClean="0">
                <a:solidFill>
                  <a:schemeClr val="accent6"/>
                </a:solidFill>
              </a:rPr>
              <a:t>FENOMENI ECONOMICI</a:t>
            </a:r>
          </a:p>
          <a:p>
            <a:r>
              <a:rPr lang="it-IT" dirty="0" smtClean="0"/>
              <a:t>C) </a:t>
            </a:r>
            <a:r>
              <a:rPr lang="it-IT" dirty="0" smtClean="0">
                <a:solidFill>
                  <a:srgbClr val="7030A0"/>
                </a:solidFill>
              </a:rPr>
              <a:t>MARKETING E POLITICHE </a:t>
            </a:r>
            <a:r>
              <a:rPr lang="it-IT" dirty="0" err="1" smtClean="0">
                <a:solidFill>
                  <a:srgbClr val="7030A0"/>
                </a:solidFill>
              </a:rPr>
              <a:t>DI</a:t>
            </a:r>
            <a:r>
              <a:rPr lang="it-IT" dirty="0" smtClean="0">
                <a:solidFill>
                  <a:srgbClr val="7030A0"/>
                </a:solidFill>
              </a:rPr>
              <a:t> MERCATO</a:t>
            </a:r>
          </a:p>
          <a:p>
            <a:r>
              <a:rPr lang="it-IT" dirty="0" smtClean="0"/>
              <a:t>D) </a:t>
            </a:r>
            <a:r>
              <a:rPr lang="it-IT" dirty="0" smtClean="0">
                <a:solidFill>
                  <a:srgbClr val="00B050"/>
                </a:solidFill>
              </a:rPr>
              <a:t>PRODOTTI ASSICUTATIVI E FINANZIARI</a:t>
            </a:r>
          </a:p>
          <a:p>
            <a:r>
              <a:rPr lang="it-IT" dirty="0" smtClean="0"/>
              <a:t>E) </a:t>
            </a:r>
            <a:r>
              <a:rPr lang="it-IT" dirty="0" smtClean="0">
                <a:solidFill>
                  <a:srgbClr val="002060"/>
                </a:solidFill>
              </a:rPr>
              <a:t>RETI E STRUMENTI INFORMATICI</a:t>
            </a:r>
          </a:p>
          <a:p>
            <a:r>
              <a:rPr lang="it-IT" dirty="0" smtClean="0"/>
              <a:t>F) </a:t>
            </a:r>
            <a:r>
              <a:rPr lang="it-IT" dirty="0" smtClean="0">
                <a:solidFill>
                  <a:srgbClr val="C00000"/>
                </a:solidFill>
              </a:rPr>
              <a:t>GESTIONE </a:t>
            </a:r>
            <a:r>
              <a:rPr lang="it-IT" dirty="0" err="1" smtClean="0">
                <a:solidFill>
                  <a:srgbClr val="C00000"/>
                </a:solidFill>
              </a:rPr>
              <a:t>DI</a:t>
            </a:r>
            <a:r>
              <a:rPr lang="it-IT" dirty="0" smtClean="0">
                <a:solidFill>
                  <a:srgbClr val="C00000"/>
                </a:solidFill>
              </a:rPr>
              <a:t> PROGETTI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G) COMUNICAZIONE E LAVORO IN TEAM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 DIPLOMATO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AFM: COMPETENZE GENERALI: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1) </a:t>
            </a:r>
            <a:r>
              <a:rPr lang="it-IT" dirty="0" smtClean="0">
                <a:solidFill>
                  <a:srgbClr val="FFC000"/>
                </a:solidFill>
              </a:rPr>
              <a:t>FENOMENI ECONOMICI NAZIONALI, INTERNAZIONALI</a:t>
            </a:r>
            <a:r>
              <a:rPr lang="it-IT" dirty="0" smtClean="0"/>
              <a:t>;</a:t>
            </a:r>
          </a:p>
          <a:p>
            <a:r>
              <a:rPr lang="it-IT" dirty="0" smtClean="0"/>
              <a:t>2) </a:t>
            </a:r>
            <a:r>
              <a:rPr lang="it-IT" dirty="0" smtClean="0">
                <a:solidFill>
                  <a:srgbClr val="00B0F0"/>
                </a:solidFill>
              </a:rPr>
              <a:t>NORMATIVA FISCALE</a:t>
            </a:r>
          </a:p>
          <a:p>
            <a:r>
              <a:rPr lang="it-IT" dirty="0" smtClean="0"/>
              <a:t>3) </a:t>
            </a:r>
            <a:r>
              <a:rPr lang="it-IT" dirty="0" smtClean="0">
                <a:solidFill>
                  <a:srgbClr val="00B050"/>
                </a:solidFill>
              </a:rPr>
              <a:t>PRODOTTI ASSICURATIVI E ECONOMIA SOCIALE</a:t>
            </a:r>
            <a:r>
              <a:rPr lang="it-IT" dirty="0" smtClean="0">
                <a:solidFill>
                  <a:srgbClr val="00B050"/>
                </a:solidFill>
              </a:rPr>
              <a:t>;</a:t>
            </a:r>
          </a:p>
          <a:p>
            <a:r>
              <a:rPr lang="it-IT" dirty="0" smtClean="0"/>
              <a:t>4) </a:t>
            </a:r>
            <a:r>
              <a:rPr lang="it-IT" dirty="0" smtClean="0">
                <a:solidFill>
                  <a:srgbClr val="FF0000"/>
                </a:solidFill>
              </a:rPr>
              <a:t>CONOSCENZA DEI PROCESSI AZIENDALI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ARTICOLAZIONE: RELAZIONI INTERNAZIONALI PER IL MARKETIN</a:t>
            </a:r>
            <a:r>
              <a:rPr lang="it-IT" dirty="0" smtClean="0">
                <a:solidFill>
                  <a:srgbClr val="00B050"/>
                </a:solidFill>
              </a:rPr>
              <a:t>G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1) </a:t>
            </a:r>
            <a:r>
              <a:rPr lang="it-IT" b="1" dirty="0" smtClean="0">
                <a:solidFill>
                  <a:srgbClr val="00B0F0"/>
                </a:solidFill>
              </a:rPr>
              <a:t>COMUNICAZIONE AZIENDALE INTERNAZIONALE</a:t>
            </a:r>
            <a:r>
              <a:rPr lang="it-IT" b="1" dirty="0" smtClean="0"/>
              <a:t>;</a:t>
            </a:r>
          </a:p>
          <a:p>
            <a:r>
              <a:rPr lang="it-IT" dirty="0" smtClean="0"/>
              <a:t>2) </a:t>
            </a:r>
            <a:r>
              <a:rPr lang="it-IT" b="1" dirty="0" smtClean="0">
                <a:solidFill>
                  <a:srgbClr val="FF0000"/>
                </a:solidFill>
              </a:rPr>
              <a:t>TRE LINGUE STRANIERE</a:t>
            </a:r>
          </a:p>
          <a:p>
            <a:r>
              <a:rPr lang="it-IT" dirty="0" smtClean="0"/>
              <a:t>3) </a:t>
            </a:r>
            <a:r>
              <a:rPr lang="it-IT" b="1" dirty="0" smtClean="0">
                <a:solidFill>
                  <a:srgbClr val="7030A0"/>
                </a:solidFill>
              </a:rPr>
              <a:t>PRIMA LINGUA: INGLESE</a:t>
            </a:r>
          </a:p>
          <a:p>
            <a:r>
              <a:rPr lang="it-IT" dirty="0" smtClean="0"/>
              <a:t>4) </a:t>
            </a:r>
            <a:r>
              <a:rPr lang="it-IT" b="1" dirty="0" smtClean="0">
                <a:solidFill>
                  <a:schemeClr val="accent6"/>
                </a:solidFill>
              </a:rPr>
              <a:t>SECONDA LINGUA: FRANCESE</a:t>
            </a:r>
          </a:p>
          <a:p>
            <a:r>
              <a:rPr lang="it-IT" dirty="0" smtClean="0"/>
              <a:t>5) </a:t>
            </a:r>
            <a:r>
              <a:rPr lang="it-IT" b="1" u="sng" dirty="0" smtClean="0"/>
              <a:t>TERZA LINGUA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CINESE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FF0000"/>
                </a:solidFill>
              </a:rPr>
              <a:t>RUSSO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B050"/>
                </a:solidFill>
              </a:rPr>
              <a:t>ARABO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70C0"/>
                </a:solidFill>
              </a:rPr>
              <a:t>SPAGNOLO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70C0"/>
                </a:solidFill>
              </a:rPr>
              <a:t>TEDESCO.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6</a:t>
            </a:r>
            <a:r>
              <a:rPr lang="it-IT" b="1" dirty="0" smtClean="0"/>
              <a:t>) DINAMICHE COMMERCIO INTERNAZIONALE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QUADRO ORARIO </a:t>
            </a:r>
            <a:r>
              <a:rPr lang="it-IT" dirty="0" err="1" smtClean="0"/>
              <a:t>R.IM</a:t>
            </a:r>
            <a:endParaRPr lang="it-IT" dirty="0"/>
          </a:p>
        </p:txBody>
      </p:sp>
      <p:pic>
        <p:nvPicPr>
          <p:cNvPr id="1027" name="Picture 3" descr="F:\AFM_RIM\orario_ri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8197834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RELAZIONI INTERNAZIONALI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1)INFORMAZIONE ECONOMICA IN VARIE LINGUE</a:t>
            </a:r>
          </a:p>
          <a:p>
            <a:r>
              <a:rPr lang="it-IT" dirty="0" smtClean="0"/>
              <a:t>2) </a:t>
            </a:r>
            <a:r>
              <a:rPr lang="it-IT" dirty="0" smtClean="0">
                <a:solidFill>
                  <a:srgbClr val="00B0F0"/>
                </a:solidFill>
              </a:rPr>
              <a:t>RAPPRESENTAZIONE E COMUNICAZIONE DELLE INFORMAZIONI ECONOMICHE</a:t>
            </a:r>
          </a:p>
          <a:p>
            <a:r>
              <a:rPr lang="it-IT" dirty="0" smtClean="0"/>
              <a:t>3) </a:t>
            </a:r>
            <a:r>
              <a:rPr lang="it-IT" dirty="0" smtClean="0">
                <a:solidFill>
                  <a:schemeClr val="accent4"/>
                </a:solidFill>
              </a:rPr>
              <a:t>TRASFORMAZIONI STORICHE DEL SISTEMA ECONOMICO</a:t>
            </a:r>
          </a:p>
          <a:p>
            <a:r>
              <a:rPr lang="it-IT" dirty="0" smtClean="0"/>
              <a:t>4) </a:t>
            </a:r>
            <a:r>
              <a:rPr lang="it-IT" dirty="0" smtClean="0">
                <a:solidFill>
                  <a:srgbClr val="FF0000"/>
                </a:solidFill>
              </a:rPr>
              <a:t>GLOBALIZZAZIONE</a:t>
            </a:r>
          </a:p>
          <a:p>
            <a:r>
              <a:rPr lang="it-IT" dirty="0" smtClean="0"/>
              <a:t>5) </a:t>
            </a:r>
            <a:r>
              <a:rPr lang="it-IT" dirty="0" smtClean="0">
                <a:solidFill>
                  <a:schemeClr val="accent6"/>
                </a:solidFill>
              </a:rPr>
              <a:t>MERCATO FINANZIARIO, IMPRESA ETICA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TECNOLOGIE DELLA COMUNICAZIONE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1) </a:t>
            </a:r>
            <a:r>
              <a:rPr lang="it-IT" dirty="0" smtClean="0">
                <a:solidFill>
                  <a:srgbClr val="FF0000"/>
                </a:solidFill>
              </a:rPr>
              <a:t>IMPIEGO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MEDIA TRADIZIONALI E NUOVI MEDIA</a:t>
            </a:r>
          </a:p>
          <a:p>
            <a:r>
              <a:rPr lang="it-IT" dirty="0" smtClean="0"/>
              <a:t>2) </a:t>
            </a:r>
            <a:r>
              <a:rPr lang="it-IT" dirty="0" smtClean="0">
                <a:solidFill>
                  <a:srgbClr val="FFC000"/>
                </a:solidFill>
              </a:rPr>
              <a:t>ETICA E DIRITTO RELATIVO ALLA COMUNICAZIONE</a:t>
            </a:r>
            <a:r>
              <a:rPr lang="it-IT" dirty="0" smtClean="0"/>
              <a:t>;</a:t>
            </a:r>
          </a:p>
          <a:p>
            <a:r>
              <a:rPr lang="it-IT" dirty="0" smtClean="0"/>
              <a:t>3) </a:t>
            </a:r>
            <a:r>
              <a:rPr lang="it-IT" dirty="0" smtClean="0">
                <a:solidFill>
                  <a:srgbClr val="0070C0"/>
                </a:solidFill>
              </a:rPr>
              <a:t>FORME E TECNICHE </a:t>
            </a:r>
            <a:r>
              <a:rPr lang="it-IT" dirty="0" err="1" smtClean="0">
                <a:solidFill>
                  <a:srgbClr val="0070C0"/>
                </a:solidFill>
              </a:rPr>
              <a:t>DI</a:t>
            </a:r>
            <a:r>
              <a:rPr lang="it-IT" dirty="0" smtClean="0">
                <a:solidFill>
                  <a:srgbClr val="0070C0"/>
                </a:solidFill>
              </a:rPr>
              <a:t> COMUNICAZIONE: VISIVA, MULTIMEDIALE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4) </a:t>
            </a:r>
            <a:r>
              <a:rPr lang="it-IT" dirty="0" smtClean="0">
                <a:solidFill>
                  <a:srgbClr val="00B0F0"/>
                </a:solidFill>
              </a:rPr>
              <a:t>SOFTWARE PER GETIRE OGGETTI MULTIMEDIALI E PAGINE WEB</a:t>
            </a:r>
          </a:p>
          <a:p>
            <a:r>
              <a:rPr lang="it-IT" dirty="0" smtClean="0"/>
              <a:t>4) SISTEMA INFORMATIVO E SISTEMA INFORMATICO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ECONOMIA AZIENDALE E GEO-POLITICA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ORGANIZZAZIONE AZIENDALE</a:t>
            </a:r>
          </a:p>
          <a:p>
            <a:r>
              <a:rPr lang="it-IT" dirty="0" smtClean="0">
                <a:solidFill>
                  <a:srgbClr val="92D050"/>
                </a:solidFill>
              </a:rPr>
              <a:t>MERCATO DEL LAVORO, CONTRATTI </a:t>
            </a:r>
            <a:r>
              <a:rPr lang="it-IT" dirty="0" err="1" smtClean="0">
                <a:solidFill>
                  <a:srgbClr val="92D050"/>
                </a:solidFill>
              </a:rPr>
              <a:t>DI</a:t>
            </a:r>
            <a:r>
              <a:rPr lang="it-IT" dirty="0" smtClean="0">
                <a:solidFill>
                  <a:srgbClr val="92D050"/>
                </a:solidFill>
              </a:rPr>
              <a:t> LAVORO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GESTIONE DELLE RISORSE UMANE</a:t>
            </a:r>
          </a:p>
          <a:p>
            <a:r>
              <a:rPr lang="it-IT" dirty="0" smtClean="0">
                <a:solidFill>
                  <a:srgbClr val="7030A0"/>
                </a:solidFill>
              </a:rPr>
              <a:t>CONTABILITA’ GENERALE, GESTIONE AZIENDALE, BILANCI</a:t>
            </a:r>
            <a:r>
              <a:rPr lang="it-IT" dirty="0" smtClean="0"/>
              <a:t>O</a:t>
            </a:r>
          </a:p>
          <a:p>
            <a:r>
              <a:rPr lang="it-IT" dirty="0" smtClean="0">
                <a:solidFill>
                  <a:srgbClr val="00B0F0"/>
                </a:solidFill>
              </a:rPr>
              <a:t>MARKETING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COMUNICAZIONE D’IMPRESA.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SBOCCHI LAVORATIVI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IMPIEGO IN STUDI COMMERCIALISTICI O CONTABILI, PUBBLICI UFFICI, AZIENDE PRIVATE</a:t>
            </a:r>
          </a:p>
          <a:p>
            <a:r>
              <a:rPr lang="it-IT" dirty="0" smtClean="0">
                <a:solidFill>
                  <a:srgbClr val="00B0F0"/>
                </a:solidFill>
              </a:rPr>
              <a:t>MANSIONI: ADDETTO ALLA COMUNICAZIONE, CURA IMPORT-EXPORT, GESTIONE DEI PROCESSI AZIENDALI CON IMPIEGO </a:t>
            </a:r>
            <a:r>
              <a:rPr lang="it-IT" dirty="0" err="1" smtClean="0">
                <a:solidFill>
                  <a:srgbClr val="00B0F0"/>
                </a:solidFill>
              </a:rPr>
              <a:t>DI</a:t>
            </a:r>
            <a:r>
              <a:rPr lang="it-IT" dirty="0" smtClean="0">
                <a:solidFill>
                  <a:srgbClr val="00B0F0"/>
                </a:solidFill>
              </a:rPr>
              <a:t> SOFTWARE DEDICATI</a:t>
            </a:r>
            <a:endParaRPr lang="it-IT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281</Words>
  <Application>Microsoft Office PowerPoint</Application>
  <PresentationFormat>Presentazione su schermo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INDIRIZZO AMMINISTRAZIONE FINANZA E MARKETING </vt:lpstr>
      <vt:lpstr>MATERIE SPECIFICHE R.I. M. </vt:lpstr>
      <vt:lpstr>IL DIPLOMATO DI AFM: COMPETENZE GENERALI: </vt:lpstr>
      <vt:lpstr>ARTICOLAZIONE: RELAZIONI INTERNAZIONALI PER IL MARKETING</vt:lpstr>
      <vt:lpstr>QUADRO ORARIO R.IM</vt:lpstr>
      <vt:lpstr>RELAZIONI INTERNAZIONALI</vt:lpstr>
      <vt:lpstr>TECNOLOGIE DELLA COMUNICAZIONE</vt:lpstr>
      <vt:lpstr>ECONOMIA AZIENDALE E GEO-POLITICA</vt:lpstr>
      <vt:lpstr>SBOCCHI LAVORATIVI</vt:lpstr>
      <vt:lpstr>PROSEGUIMENTO STUDI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INDIRIZZO AMMINISTRAZIONE FINANZA E MARKETING</dc:title>
  <dc:creator>Segreteria</dc:creator>
  <cp:lastModifiedBy>Segreteria</cp:lastModifiedBy>
  <cp:revision>33</cp:revision>
  <dcterms:created xsi:type="dcterms:W3CDTF">2020-01-10T13:20:05Z</dcterms:created>
  <dcterms:modified xsi:type="dcterms:W3CDTF">2020-01-11T14:36:06Z</dcterms:modified>
</cp:coreProperties>
</file>